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76" r:id="rId4"/>
    <p:sldId id="277" r:id="rId5"/>
    <p:sldId id="278" r:id="rId6"/>
    <p:sldId id="331" r:id="rId7"/>
    <p:sldId id="332" r:id="rId8"/>
    <p:sldId id="333" r:id="rId9"/>
    <p:sldId id="334" r:id="rId10"/>
    <p:sldId id="285" r:id="rId11"/>
    <p:sldId id="286" r:id="rId12"/>
    <p:sldId id="319" r:id="rId13"/>
    <p:sldId id="318" r:id="rId14"/>
    <p:sldId id="287" r:id="rId15"/>
    <p:sldId id="288" r:id="rId16"/>
    <p:sldId id="289" r:id="rId17"/>
    <p:sldId id="290" r:id="rId18"/>
    <p:sldId id="291" r:id="rId19"/>
    <p:sldId id="320" r:id="rId20"/>
    <p:sldId id="292" r:id="rId21"/>
    <p:sldId id="321" r:id="rId22"/>
    <p:sldId id="293" r:id="rId23"/>
    <p:sldId id="294" r:id="rId24"/>
    <p:sldId id="296" r:id="rId25"/>
    <p:sldId id="297" r:id="rId26"/>
    <p:sldId id="298" r:id="rId27"/>
    <p:sldId id="322" r:id="rId28"/>
    <p:sldId id="323" r:id="rId29"/>
    <p:sldId id="324" r:id="rId30"/>
    <p:sldId id="326" r:id="rId31"/>
    <p:sldId id="327" r:id="rId32"/>
    <p:sldId id="325" r:id="rId33"/>
    <p:sldId id="328" r:id="rId34"/>
    <p:sldId id="329" r:id="rId35"/>
    <p:sldId id="337" r:id="rId36"/>
    <p:sldId id="335" r:id="rId37"/>
    <p:sldId id="336" r:id="rId38"/>
    <p:sldId id="330" r:id="rId39"/>
    <p:sldId id="339" r:id="rId40"/>
    <p:sldId id="340" r:id="rId41"/>
    <p:sldId id="341" r:id="rId42"/>
    <p:sldId id="343" r:id="rId43"/>
    <p:sldId id="345" r:id="rId44"/>
    <p:sldId id="3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499"/>
  </p:normalViewPr>
  <p:slideViewPr>
    <p:cSldViewPr snapToGrid="0">
      <p:cViewPr>
        <p:scale>
          <a:sx n="105" d="100"/>
          <a:sy n="105" d="100"/>
        </p:scale>
        <p:origin x="111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A7F7-CB04-3843-87D6-5E98FFB91A8B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21D51-0C58-E74D-9F0A-FEC8770C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6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0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3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5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0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September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September 11,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3662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4C5C07-ADB9-EBA0-D17E-121101D8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A4D3-2945-E4C4-28AE-41DEE858D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169" y="2314576"/>
            <a:ext cx="9144000" cy="3850276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ITS30705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CHAPTER 3: OPERATOR, FUNCTION, PARAMETER, RETURN</a:t>
            </a:r>
          </a:p>
        </p:txBody>
      </p:sp>
    </p:spTree>
    <p:extLst>
      <p:ext uri="{BB962C8B-B14F-4D97-AF65-F5344CB8AC3E}">
        <p14:creationId xmlns:p14="http://schemas.microsoft.com/office/powerpoint/2010/main" val="42528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453C-F4CF-E2DB-B35E-5D7C5C2C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TYPE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E453-33CC-AD1D-FCB1-0F708F9F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Sometimes, it is convenient to convert data data from one type to another type. For example, you may want to treat the integer as a float during a computation.</a:t>
            </a:r>
          </a:p>
          <a:p>
            <a:r>
              <a:rPr lang="en-US" dirty="0"/>
              <a:t>Type casting takes a value of one type and produces a value of another type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1548-1507-3395-AC08-614CE344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3488267"/>
            <a:ext cx="7772400" cy="33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6B82-8989-8B72-E54C-5ECC14E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5065"/>
            <a:ext cx="10241280" cy="123444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1D983-4447-C2D8-AD4F-6DEA68A0D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9505"/>
            <a:ext cx="10241280" cy="3959352"/>
          </a:xfrm>
        </p:spPr>
        <p:txBody>
          <a:bodyPr/>
          <a:lstStyle/>
          <a:p>
            <a:r>
              <a:rPr lang="en-US" dirty="0"/>
              <a:t>As programs get longer, we want to keep the programs organized.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Download Burger Free PNG photo images and clipart | FreePNGImg">
            <a:extLst>
              <a:ext uri="{FF2B5EF4-FFF2-40B4-BE49-F238E27FC236}">
                <a16:creationId xmlns:a16="http://schemas.microsoft.com/office/drawing/2014/main" id="{8065EFC1-F08A-B5E5-1714-3A8AC461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50" y="1620068"/>
            <a:ext cx="4904300" cy="49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6B82-8989-8B72-E54C-5ECC14E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5065"/>
            <a:ext cx="10241280" cy="123444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2050" name="Picture 2" descr="Image result for mcdonalds self order kiosk interface | Mcdonalds, Kiosk,  Kids nutrition">
            <a:extLst>
              <a:ext uri="{FF2B5EF4-FFF2-40B4-BE49-F238E27FC236}">
                <a16:creationId xmlns:a16="http://schemas.microsoft.com/office/drawing/2014/main" id="{2EAA3786-46F6-63CE-C68F-DA031BDD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59" y="1984007"/>
            <a:ext cx="4972929" cy="37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e McDonald's Kiosks Better Than Cashiers?">
            <a:extLst>
              <a:ext uri="{FF2B5EF4-FFF2-40B4-BE49-F238E27FC236}">
                <a16:creationId xmlns:a16="http://schemas.microsoft.com/office/drawing/2014/main" id="{2CB12049-A504-1CC0-218D-DC3F3C6D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84007"/>
            <a:ext cx="5729427" cy="38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6B82-8989-8B72-E54C-5ECC14E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5065"/>
            <a:ext cx="10241280" cy="123444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1D9B4-CF3C-DAD3-CE6F-93956890F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01645"/>
            <a:ext cx="10241280" cy="4341290"/>
          </a:xfrm>
        </p:spPr>
        <p:txBody>
          <a:bodyPr>
            <a:normAutofit/>
          </a:bodyPr>
          <a:lstStyle/>
          <a:p>
            <a:r>
              <a:rPr lang="en-US" b="1" dirty="0"/>
              <a:t>Algorithm</a:t>
            </a:r>
            <a:r>
              <a:rPr lang="en-US" dirty="0"/>
              <a:t>: A list of steps for solving a problem</a:t>
            </a:r>
          </a:p>
          <a:p>
            <a:r>
              <a:rPr lang="en-US" dirty="0"/>
              <a:t>Example algorithm: ”Bake sugar cookies”</a:t>
            </a:r>
          </a:p>
          <a:p>
            <a:pPr lvl="1"/>
            <a:r>
              <a:rPr lang="en-US" sz="1900" dirty="0"/>
              <a:t>Mix the dry ingredients</a:t>
            </a:r>
          </a:p>
          <a:p>
            <a:pPr lvl="1"/>
            <a:r>
              <a:rPr lang="en-US" sz="1900" dirty="0"/>
              <a:t>Cream the butter and sugar</a:t>
            </a:r>
          </a:p>
          <a:p>
            <a:pPr lvl="1"/>
            <a:r>
              <a:rPr lang="en-US" sz="1900" dirty="0"/>
              <a:t>Beat in the eggs</a:t>
            </a:r>
          </a:p>
          <a:p>
            <a:pPr lvl="1"/>
            <a:r>
              <a:rPr lang="en-US" sz="1900" dirty="0"/>
              <a:t>Stir in the dry ingredients</a:t>
            </a:r>
          </a:p>
          <a:p>
            <a:pPr lvl="1"/>
            <a:r>
              <a:rPr lang="en-US" sz="1900" dirty="0"/>
              <a:t>Set the oven temperature</a:t>
            </a:r>
          </a:p>
          <a:p>
            <a:pPr lvl="1"/>
            <a:r>
              <a:rPr lang="en-US" sz="1900" dirty="0"/>
              <a:t>Set the timer for 10 minutes</a:t>
            </a:r>
          </a:p>
          <a:p>
            <a:pPr lvl="1"/>
            <a:r>
              <a:rPr lang="en-US" sz="1900" dirty="0"/>
              <a:t>Place the cookies into the oven</a:t>
            </a:r>
          </a:p>
          <a:p>
            <a:pPr lvl="1"/>
            <a:r>
              <a:rPr lang="en-US" sz="19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6759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7366-11D8-228D-97AC-09315F8A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3015"/>
            <a:ext cx="10241280" cy="1234440"/>
          </a:xfrm>
        </p:spPr>
        <p:txBody>
          <a:bodyPr/>
          <a:lstStyle/>
          <a:p>
            <a:r>
              <a:rPr lang="en-US" dirty="0"/>
              <a:t>PROBLEM WITH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6712-C506-538A-B36F-7E3F98AE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7455"/>
            <a:ext cx="10241280" cy="3959352"/>
          </a:xfrm>
        </p:spPr>
        <p:txBody>
          <a:bodyPr/>
          <a:lstStyle/>
          <a:p>
            <a:r>
              <a:rPr lang="en-US" b="1" dirty="0"/>
              <a:t>Lack of structure</a:t>
            </a:r>
            <a:r>
              <a:rPr lang="en-US" dirty="0"/>
              <a:t>: Many steps, tough to follow</a:t>
            </a:r>
          </a:p>
          <a:p>
            <a:r>
              <a:rPr lang="en-US" b="1" dirty="0"/>
              <a:t>Redundancy</a:t>
            </a:r>
            <a:r>
              <a:rPr lang="en-US" dirty="0"/>
              <a:t>: Consider making a double batch</a:t>
            </a:r>
          </a:p>
        </p:txBody>
      </p:sp>
    </p:spTree>
    <p:extLst>
      <p:ext uri="{BB962C8B-B14F-4D97-AF65-F5344CB8AC3E}">
        <p14:creationId xmlns:p14="http://schemas.microsoft.com/office/powerpoint/2010/main" val="23462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3EE6-791D-54CF-E36D-ABC6BA0D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3643"/>
            <a:ext cx="10241280" cy="1234440"/>
          </a:xfrm>
        </p:spPr>
        <p:txBody>
          <a:bodyPr/>
          <a:lstStyle/>
          <a:p>
            <a:r>
              <a:rPr lang="en-US" dirty="0"/>
              <a:t>Structured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B8C0-6EAD-8479-E399-150135F23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848083"/>
            <a:ext cx="4846320" cy="39508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Split into coherent tasks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Make the batter</a:t>
            </a:r>
          </a:p>
          <a:p>
            <a:pPr lvl="2"/>
            <a:r>
              <a:rPr lang="en-US" dirty="0"/>
              <a:t>Mix the dry ingredients</a:t>
            </a:r>
          </a:p>
          <a:p>
            <a:pPr lvl="2"/>
            <a:r>
              <a:rPr lang="en-US" dirty="0"/>
              <a:t>Cream the butter and sugar</a:t>
            </a:r>
          </a:p>
          <a:p>
            <a:pPr lvl="2"/>
            <a:r>
              <a:rPr lang="en-US" dirty="0"/>
              <a:t>Beat in the eggs</a:t>
            </a:r>
          </a:p>
          <a:p>
            <a:pPr lvl="2"/>
            <a:r>
              <a:rPr lang="en-US" dirty="0"/>
              <a:t>Stir in the dry ingredients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CE5F6-6221-F5FB-594C-05776DED1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2" y="1848083"/>
            <a:ext cx="4846320" cy="43962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2. Bake the cookies</a:t>
            </a:r>
          </a:p>
          <a:p>
            <a:pPr lvl="1"/>
            <a:r>
              <a:rPr lang="en-US" dirty="0"/>
              <a:t>Set the oven temperature</a:t>
            </a:r>
          </a:p>
          <a:p>
            <a:pPr lvl="1"/>
            <a:r>
              <a:rPr lang="en-US" dirty="0"/>
              <a:t>Set the timer for 10 minutes</a:t>
            </a:r>
          </a:p>
          <a:p>
            <a:pPr lvl="1"/>
            <a:r>
              <a:rPr lang="en-US" dirty="0"/>
              <a:t>Place the cookies into the oven</a:t>
            </a:r>
          </a:p>
          <a:p>
            <a:pPr lvl="1"/>
            <a:r>
              <a:rPr lang="en-US" dirty="0"/>
              <a:t>Allow the cookies to bake</a:t>
            </a:r>
          </a:p>
          <a:p>
            <a:pPr marL="0" indent="0">
              <a:buNone/>
            </a:pPr>
            <a:r>
              <a:rPr lang="en-US" b="1" dirty="0"/>
              <a:t>3. Decorate the cookies</a:t>
            </a:r>
          </a:p>
          <a:p>
            <a:pPr lvl="1"/>
            <a:r>
              <a:rPr lang="en-US" dirty="0"/>
              <a:t>Mix the ingredients for the frosting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A79C0-12BB-D854-70B7-C3DC78EA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1228"/>
            <a:ext cx="10241280" cy="1234440"/>
          </a:xfrm>
        </p:spPr>
        <p:txBody>
          <a:bodyPr/>
          <a:lstStyle/>
          <a:p>
            <a:r>
              <a:rPr lang="en-US" dirty="0"/>
              <a:t>Removing redundancy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8FD3C-5B2B-D17E-11F6-2ED16B576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845668"/>
            <a:ext cx="4846320" cy="4312599"/>
          </a:xfrm>
        </p:spPr>
        <p:txBody>
          <a:bodyPr>
            <a:normAutofit/>
          </a:bodyPr>
          <a:lstStyle/>
          <a:p>
            <a:r>
              <a:rPr lang="en-US" dirty="0"/>
              <a:t>A well-structures algorithm can describe repeated tasks with less redundancy</a:t>
            </a:r>
          </a:p>
          <a:p>
            <a:pPr marL="914400" lvl="1" indent="-457200">
              <a:buAutoNum type="arabicPlain"/>
            </a:pPr>
            <a:r>
              <a:rPr lang="en-US" b="1" dirty="0"/>
              <a:t>Make the cookie batter</a:t>
            </a:r>
          </a:p>
          <a:p>
            <a:pPr lvl="1"/>
            <a:r>
              <a:rPr lang="en-US" sz="1800" dirty="0"/>
              <a:t>Mix the dry ingredients</a:t>
            </a:r>
          </a:p>
          <a:p>
            <a:pPr lvl="1"/>
            <a:r>
              <a:rPr lang="en-US" sz="1800" dirty="0"/>
              <a:t>…</a:t>
            </a:r>
          </a:p>
          <a:p>
            <a:pPr marL="457200" lvl="1" indent="0">
              <a:buNone/>
            </a:pPr>
            <a:r>
              <a:rPr lang="en-US" b="1" dirty="0"/>
              <a:t>2A	Bake the cookies (First batch)</a:t>
            </a:r>
          </a:p>
          <a:p>
            <a:pPr lvl="1"/>
            <a:r>
              <a:rPr lang="en-US" sz="1800" dirty="0"/>
              <a:t>Set the oven temperature</a:t>
            </a:r>
          </a:p>
          <a:p>
            <a:pPr lvl="1"/>
            <a:r>
              <a:rPr lang="en-US" sz="1800" dirty="0"/>
              <a:t>Set the timer for 10 minute</a:t>
            </a:r>
          </a:p>
          <a:p>
            <a:pPr lvl="1"/>
            <a:r>
              <a:rPr lang="en-US" sz="1800" dirty="0"/>
              <a:t>….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AE082E-B438-4C8A-0EDC-6B82D1651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1845668"/>
            <a:ext cx="4846320" cy="395935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2B	Bake the cookies (Second batch)</a:t>
            </a:r>
          </a:p>
          <a:p>
            <a:pPr lvl="1"/>
            <a:r>
              <a:rPr lang="en-US" dirty="0"/>
              <a:t>Repeat step 2A</a:t>
            </a:r>
          </a:p>
          <a:p>
            <a:pPr marL="914400" lvl="1" indent="-457200">
              <a:buAutoNum type="arabicPlain" startAt="3"/>
            </a:pPr>
            <a:r>
              <a:rPr lang="en-US" b="1" dirty="0"/>
              <a:t>Decorate the cookies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0F72B-8A21-717D-AE1C-83C75D9E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07784"/>
            <a:ext cx="10241280" cy="1234440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643B1-8A43-0073-1486-1E7630808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029968"/>
            <a:ext cx="7291137" cy="3959352"/>
          </a:xfrm>
        </p:spPr>
        <p:txBody>
          <a:bodyPr/>
          <a:lstStyle/>
          <a:p>
            <a:r>
              <a:rPr lang="en-US" b="1" dirty="0"/>
              <a:t>Function</a:t>
            </a:r>
            <a:r>
              <a:rPr lang="en-US" dirty="0"/>
              <a:t>: A named group of statements</a:t>
            </a:r>
          </a:p>
          <a:p>
            <a:pPr lvl="1"/>
            <a:r>
              <a:rPr lang="en-US" dirty="0"/>
              <a:t>Denotes the structure of a program</a:t>
            </a:r>
          </a:p>
          <a:p>
            <a:pPr lvl="1"/>
            <a:r>
              <a:rPr lang="en-US" dirty="0"/>
              <a:t>Eliminates redundancy by code reuse</a:t>
            </a:r>
          </a:p>
          <a:p>
            <a:r>
              <a:rPr lang="en-US" dirty="0"/>
              <a:t>Procedural decomposition</a:t>
            </a:r>
          </a:p>
          <a:p>
            <a:pPr lvl="1"/>
            <a:r>
              <a:rPr lang="en-US" dirty="0"/>
              <a:t>Dividing a problem into functions</a:t>
            </a:r>
          </a:p>
          <a:p>
            <a:r>
              <a:rPr lang="en-US" dirty="0"/>
              <a:t>Writing a function is like adding a new command to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9F767-D407-424E-B069-6E7CB69B56C6}"/>
              </a:ext>
            </a:extLst>
          </p:cNvPr>
          <p:cNvSpPr/>
          <p:nvPr/>
        </p:nvSpPr>
        <p:spPr>
          <a:xfrm>
            <a:off x="8290294" y="1571348"/>
            <a:ext cx="2503503" cy="46341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4B326-C84B-3A50-1044-4F4470DF4F16}"/>
              </a:ext>
            </a:extLst>
          </p:cNvPr>
          <p:cNvSpPr/>
          <p:nvPr/>
        </p:nvSpPr>
        <p:spPr>
          <a:xfrm>
            <a:off x="8415984" y="2029968"/>
            <a:ext cx="2237874" cy="13167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64726-A945-EDCA-75EE-C58BA3E55F1F}"/>
              </a:ext>
            </a:extLst>
          </p:cNvPr>
          <p:cNvSpPr/>
          <p:nvPr/>
        </p:nvSpPr>
        <p:spPr>
          <a:xfrm>
            <a:off x="8415984" y="3511297"/>
            <a:ext cx="2237874" cy="13167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ED891-433B-C9CB-028D-502C9E16E191}"/>
              </a:ext>
            </a:extLst>
          </p:cNvPr>
          <p:cNvSpPr/>
          <p:nvPr/>
        </p:nvSpPr>
        <p:spPr>
          <a:xfrm>
            <a:off x="8415984" y="4992626"/>
            <a:ext cx="2237874" cy="1078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5850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CB09-B3B2-20AA-0909-ABD4ECE7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8729"/>
            <a:ext cx="10241280" cy="1234440"/>
          </a:xfrm>
        </p:spPr>
        <p:txBody>
          <a:bodyPr/>
          <a:lstStyle/>
          <a:p>
            <a:r>
              <a:rPr lang="en-US" dirty="0"/>
              <a:t>FUNCTION - Declare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F55A-2A27-AF56-9440-2FCAB22F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78524"/>
            <a:ext cx="10241280" cy="3959352"/>
          </a:xfrm>
        </p:spPr>
        <p:txBody>
          <a:bodyPr/>
          <a:lstStyle/>
          <a:p>
            <a:r>
              <a:rPr lang="en-US" dirty="0"/>
              <a:t>Gives your function a name so that it can be activated</a:t>
            </a:r>
          </a:p>
          <a:p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E69A9-8ECC-132F-250E-A13B5F12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78" y="2776746"/>
            <a:ext cx="8311244" cy="37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2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CB09-B3B2-20AA-0909-ABD4ECE7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8729"/>
            <a:ext cx="10241280" cy="1234440"/>
          </a:xfrm>
        </p:spPr>
        <p:txBody>
          <a:bodyPr/>
          <a:lstStyle/>
          <a:p>
            <a:r>
              <a:rPr lang="en-US" dirty="0"/>
              <a:t>FUNCTION - Declare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F55A-2A27-AF56-9440-2FCAB22F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78524"/>
            <a:ext cx="10241280" cy="3959352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B4BDE-BE2E-4852-D19B-50FED319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99615"/>
            <a:ext cx="7772400" cy="35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5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6852"/>
            <a:ext cx="10241280" cy="123444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51292"/>
            <a:ext cx="10241280" cy="3959352"/>
          </a:xfrm>
        </p:spPr>
        <p:txBody>
          <a:bodyPr>
            <a:normAutofit/>
          </a:bodyPr>
          <a:lstStyle/>
          <a:p>
            <a:r>
              <a:rPr lang="en-US" dirty="0"/>
              <a:t>Operator</a:t>
            </a:r>
          </a:p>
          <a:p>
            <a:r>
              <a:rPr lang="en-US" dirty="0"/>
              <a:t>Type Casting</a:t>
            </a:r>
          </a:p>
          <a:p>
            <a:r>
              <a:rPr lang="en-US" dirty="0"/>
              <a:t>Function</a:t>
            </a:r>
          </a:p>
          <a:p>
            <a:r>
              <a:rPr lang="en-US" dirty="0"/>
              <a:t>Parameter</a:t>
            </a:r>
          </a:p>
          <a:p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74478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6B56-33A2-4A4B-D7B7-04242968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601268"/>
            <a:ext cx="10241280" cy="1234440"/>
          </a:xfrm>
        </p:spPr>
        <p:txBody>
          <a:bodyPr/>
          <a:lstStyle/>
          <a:p>
            <a:r>
              <a:rPr lang="en-US" dirty="0"/>
              <a:t>Function -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9518-6F9C-9FFC-E0FB-546CADC2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835708"/>
            <a:ext cx="10241280" cy="3959352"/>
          </a:xfrm>
        </p:spPr>
        <p:txBody>
          <a:bodyPr/>
          <a:lstStyle/>
          <a:p>
            <a:r>
              <a:rPr lang="en-US" dirty="0"/>
              <a:t>Executes the function’s code</a:t>
            </a:r>
          </a:p>
          <a:p>
            <a:r>
              <a:rPr lang="en-US" b="1" dirty="0"/>
              <a:t>Syntax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C500C-95A3-0955-DEE5-28406AB2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739562"/>
            <a:ext cx="7772400" cy="35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0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6B56-33A2-4A4B-D7B7-04242968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601268"/>
            <a:ext cx="10241280" cy="1234440"/>
          </a:xfrm>
        </p:spPr>
        <p:txBody>
          <a:bodyPr/>
          <a:lstStyle/>
          <a:p>
            <a:r>
              <a:rPr lang="en-US" dirty="0"/>
              <a:t>Function -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9518-6F9C-9FFC-E0FB-546CADC2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835708"/>
            <a:ext cx="10241280" cy="3959352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3F695-366A-1297-7223-90C76337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500997"/>
            <a:ext cx="7772400" cy="535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3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USING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Design</a:t>
            </a:r>
            <a:r>
              <a:rPr lang="en-US" dirty="0"/>
              <a:t> (think about) the algorithm</a:t>
            </a:r>
          </a:p>
          <a:p>
            <a:pPr lvl="1"/>
            <a:r>
              <a:rPr lang="en-US" dirty="0"/>
              <a:t>Look at the structure, and which commands are repeated.</a:t>
            </a:r>
          </a:p>
          <a:p>
            <a:pPr lvl="1"/>
            <a:r>
              <a:rPr lang="en-US" dirty="0"/>
              <a:t>Decide what are the important overall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Declare</a:t>
            </a:r>
            <a:r>
              <a:rPr lang="en-US" dirty="0"/>
              <a:t> (write down) the functions</a:t>
            </a:r>
          </a:p>
          <a:p>
            <a:pPr lvl="1"/>
            <a:r>
              <a:rPr lang="en-US" dirty="0"/>
              <a:t>Arrange statements into groups and give each group a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Call</a:t>
            </a:r>
            <a:r>
              <a:rPr lang="en-US" dirty="0"/>
              <a:t> (run) the function</a:t>
            </a:r>
          </a:p>
        </p:txBody>
      </p:sp>
    </p:spTree>
    <p:extLst>
      <p:ext uri="{BB962C8B-B14F-4D97-AF65-F5344CB8AC3E}">
        <p14:creationId xmlns:p14="http://schemas.microsoft.com/office/powerpoint/2010/main" val="24736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3550-5896-BFE7-5185-2063B23A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1605"/>
            <a:ext cx="10241280" cy="1234440"/>
          </a:xfrm>
        </p:spPr>
        <p:txBody>
          <a:bodyPr/>
          <a:lstStyle/>
          <a:p>
            <a:r>
              <a:rPr lang="en-US" dirty="0"/>
              <a:t>Program with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F1D0-3F8B-48F6-253D-EE8B7A70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D8CAC-ABAD-15B8-BC23-25C2114C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250"/>
            <a:ext cx="7772400" cy="67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9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E061-DD7A-2B8E-2253-80F1D1857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7855"/>
            <a:ext cx="10241280" cy="1234440"/>
          </a:xfrm>
        </p:spPr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072-1192-EDCA-6F2D-C9C7AEE9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75203"/>
            <a:ext cx="10241280" cy="3959352"/>
          </a:xfrm>
        </p:spPr>
        <p:txBody>
          <a:bodyPr/>
          <a:lstStyle/>
          <a:p>
            <a:r>
              <a:rPr lang="en-US" b="1" dirty="0"/>
              <a:t>Parameter</a:t>
            </a:r>
            <a:r>
              <a:rPr lang="en-US" dirty="0"/>
              <a:t>: A value passed to a function by its caller.</a:t>
            </a:r>
          </a:p>
          <a:p>
            <a:r>
              <a:rPr lang="en-US" dirty="0"/>
              <a:t>Instead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turtle_equal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turtle_v</a:t>
            </a:r>
            <a:r>
              <a:rPr lang="en-US" dirty="0"/>
              <a:t>, write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turtle</a:t>
            </a:r>
            <a:r>
              <a:rPr lang="en-US" dirty="0"/>
              <a:t> to draw any turtle.</a:t>
            </a:r>
          </a:p>
          <a:p>
            <a:pPr lvl="1"/>
            <a:r>
              <a:rPr lang="en-US" dirty="0"/>
              <a:t>When </a:t>
            </a:r>
            <a:r>
              <a:rPr lang="en-US" b="1" dirty="0"/>
              <a:t>declaring</a:t>
            </a:r>
            <a:r>
              <a:rPr lang="en-US" dirty="0"/>
              <a:t> the function, we will state that it requires a parameter for the number of stars</a:t>
            </a:r>
          </a:p>
          <a:p>
            <a:pPr lvl="1"/>
            <a:r>
              <a:rPr lang="en-US" dirty="0"/>
              <a:t>When </a:t>
            </a:r>
            <a:r>
              <a:rPr lang="en-US" b="1" dirty="0"/>
              <a:t>calling</a:t>
            </a:r>
            <a:r>
              <a:rPr lang="en-US" dirty="0"/>
              <a:t> the function, we will specify how many stars to draw.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F0FE9BD-3350-18D4-87CE-512C5607BCEF}"/>
              </a:ext>
            </a:extLst>
          </p:cNvPr>
          <p:cNvGrpSpPr>
            <a:grpSpLocks/>
          </p:cNvGrpSpPr>
          <p:nvPr/>
        </p:nvGrpSpPr>
        <p:grpSpPr bwMode="auto">
          <a:xfrm>
            <a:off x="2897981" y="4382769"/>
            <a:ext cx="6396038" cy="1857376"/>
            <a:chOff x="528" y="1968"/>
            <a:chExt cx="4029" cy="1170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3C777795-30EF-3B5A-92AC-E27EE0F52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096"/>
              <a:ext cx="512" cy="2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</a:rPr>
                <a:t>main</a:t>
              </a: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E6A7DA40-67FC-F1DC-67FA-7CF151D93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3" y="2218"/>
              <a:ext cx="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6ADD3CCD-AD00-731D-D81C-7B73384CF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092"/>
              <a:ext cx="704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</a:rPr>
                <a:t>turtle</a:t>
              </a: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E1B0D565-C855-7EAB-D6E3-9CBF4BA98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218"/>
              <a:ext cx="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DFD830C6-A2CB-63E3-D320-EC5E45655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008"/>
              <a:ext cx="1280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 /= =\/')</a:t>
              </a:r>
            </a:p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/= = =\/</a:t>
              </a:r>
            </a:p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 ou ou</a:t>
              </a:r>
              <a:endParaRPr lang="en-US" sz="2000" dirty="0">
                <a:latin typeface="Courier New" panose="02070309020205020404" pitchFamily="49" charset="0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5559B9F1-3F1F-B0F6-73F3-7F6442CBF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3" y="1968"/>
              <a:ext cx="4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</a:rPr>
                <a:t>"="</a:t>
              </a: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045823A1-9E59-BFF6-3040-FD3BED5E2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" y="2347"/>
              <a:ext cx="929" cy="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389B332B-4562-CAC0-3A85-4962E1F3B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534"/>
              <a:ext cx="704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</a:rPr>
                <a:t>turtle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E0305CCF-6A18-9B25-E011-5E0B8FBDC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60"/>
              <a:ext cx="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AC861108-63DD-0DF0-2992-615D2F294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" y="2595"/>
              <a:ext cx="1280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 /v v\/')</a:t>
              </a:r>
            </a:p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/v v v\/</a:t>
              </a:r>
            </a:p>
            <a:p>
              <a:pPr lvl="1">
                <a:lnSpc>
                  <a:spcPct val="70000"/>
                </a:lnSpc>
                <a:buNone/>
              </a:pPr>
              <a:r>
                <a:rPr lang="pt-BR" dirty="0">
                  <a:latin typeface="Courier New" panose="02070309020205020404" pitchFamily="49" charset="0"/>
                </a:rPr>
                <a:t> ou ou</a:t>
              </a:r>
              <a:endParaRPr lang="en-US" sz="2000" dirty="0">
                <a:latin typeface="Courier New" panose="02070309020205020404" pitchFamily="49" charset="0"/>
              </a:endParaRP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C922549B-A139-201F-2E79-ED1AAE70F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" y="2484"/>
              <a:ext cx="4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</a:rPr>
                <a:t>"v"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84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DC62-FD1D-19C8-64D8-F589715B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6041"/>
            <a:ext cx="10241280" cy="1234440"/>
          </a:xfrm>
        </p:spPr>
        <p:txBody>
          <a:bodyPr/>
          <a:lstStyle/>
          <a:p>
            <a:r>
              <a:rPr lang="en-US" dirty="0"/>
              <a:t>PARAMETER –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3343-9008-F9B5-FF08-24194B6C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92091"/>
            <a:ext cx="10241280" cy="4349868"/>
          </a:xfrm>
        </p:spPr>
        <p:txBody>
          <a:bodyPr/>
          <a:lstStyle/>
          <a:p>
            <a:r>
              <a:rPr lang="en-US" dirty="0"/>
              <a:t>Stating that a function requires a parameter in order to run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When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say_password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is called, the caller must specify the code to print.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B0AB3-A6CF-7883-0F05-48D441A5CCF5}"/>
              </a:ext>
            </a:extLst>
          </p:cNvPr>
          <p:cNvSpPr txBox="1"/>
          <p:nvPr/>
        </p:nvSpPr>
        <p:spPr>
          <a:xfrm>
            <a:off x="1606400" y="2969868"/>
            <a:ext cx="580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&lt;name&gt;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&lt;name&gt;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&lt;statement&gt;(s)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1608E-FF96-168D-1ED7-3D1DF71A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3279579"/>
            <a:ext cx="7336971" cy="30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FD8E-1E30-DF54-09B5-1E10F05B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5368"/>
            <a:ext cx="10241280" cy="1234440"/>
          </a:xfrm>
        </p:spPr>
        <p:txBody>
          <a:bodyPr/>
          <a:lstStyle/>
          <a:p>
            <a:r>
              <a:rPr lang="en-US" dirty="0"/>
              <a:t>PARAMETER -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1CAB-5DAD-597E-D749-C97B5D911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9808"/>
            <a:ext cx="10241280" cy="3959352"/>
          </a:xfrm>
        </p:spPr>
        <p:txBody>
          <a:bodyPr/>
          <a:lstStyle/>
          <a:p>
            <a:r>
              <a:rPr lang="en-US" dirty="0"/>
              <a:t>Calling a function and specifying values for its parameters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250B7-6FF5-BCAE-0BD9-80E85A0D80F4}"/>
              </a:ext>
            </a:extLst>
          </p:cNvPr>
          <p:cNvSpPr txBox="1"/>
          <p:nvPr/>
        </p:nvSpPr>
        <p:spPr>
          <a:xfrm>
            <a:off x="1606400" y="2394606"/>
            <a:ext cx="580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&lt;name&gt;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8BAD-2835-AC38-B023-D8FCDCFD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86" y="2617513"/>
            <a:ext cx="7369628" cy="46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COMMON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If a function accepts a parameter, it is illegal to call it without passing any value for that parameter.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02528-DE9B-45A7-60C7-02B7BBA6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2615467"/>
            <a:ext cx="5880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Multiple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A function can accept multiple parameters that is separate by (,)</a:t>
            </a:r>
          </a:p>
          <a:p>
            <a:r>
              <a:rPr lang="en-US" dirty="0"/>
              <a:t>When you calling the function, you must pass values for each parameter.</a:t>
            </a:r>
          </a:p>
          <a:p>
            <a:r>
              <a:rPr lang="en-US" b="1" dirty="0"/>
              <a:t>Syntax: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C39E5-EB5C-5ED6-E288-1C3B3C773BC4}"/>
              </a:ext>
            </a:extLst>
          </p:cNvPr>
          <p:cNvSpPr txBox="1"/>
          <p:nvPr/>
        </p:nvSpPr>
        <p:spPr>
          <a:xfrm>
            <a:off x="975360" y="3429000"/>
            <a:ext cx="6888480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1" hangingPunct="1"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sz="2400" dirty="0">
                <a:latin typeface="Courier New" panose="02070309020205020404" pitchFamily="49" charset="0"/>
              </a:rPr>
              <a:t>def </a:t>
            </a:r>
            <a:r>
              <a:rPr lang="en-US" sz="2400" b="1" i="1" dirty="0"/>
              <a:t>&lt;name&gt;</a:t>
            </a:r>
            <a:r>
              <a:rPr lang="en-US" sz="2400" dirty="0">
                <a:latin typeface="Courier New" panose="02070309020205020404" pitchFamily="49" charset="0"/>
              </a:rPr>
              <a:t>(</a:t>
            </a:r>
            <a:r>
              <a:rPr lang="en-US" sz="2400" b="1" i="1" dirty="0">
                <a:solidFill>
                  <a:srgbClr val="003399"/>
                </a:solidFill>
              </a:rPr>
              <a:t>&lt;name&gt;</a:t>
            </a:r>
            <a:r>
              <a:rPr lang="en-US" sz="2400" dirty="0">
                <a:latin typeface="Courier New" panose="02070309020205020404" pitchFamily="49" charset="0"/>
              </a:rPr>
              <a:t>, </a:t>
            </a:r>
            <a:r>
              <a:rPr lang="en-US" sz="2400" b="1" dirty="0"/>
              <a:t>...</a:t>
            </a:r>
            <a:r>
              <a:rPr lang="en-US" sz="2400" dirty="0"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3399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i="1" dirty="0">
                <a:solidFill>
                  <a:srgbClr val="003399"/>
                </a:solidFill>
              </a:rPr>
              <a:t>&lt;name&gt;</a:t>
            </a:r>
            <a:r>
              <a:rPr lang="en-US" sz="2400" dirty="0">
                <a:latin typeface="Courier New" panose="02070309020205020404" pitchFamily="49" charset="0"/>
              </a:rPr>
              <a:t>):</a:t>
            </a:r>
          </a:p>
          <a:p>
            <a:pPr lvl="1" eaLnBrk="1" hangingPunct="1"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sz="2400" dirty="0">
                <a:latin typeface="Courier New" panose="02070309020205020404" pitchFamily="49" charset="0"/>
              </a:rPr>
              <a:t>    </a:t>
            </a:r>
            <a:r>
              <a:rPr lang="en-US" sz="2400" b="1" i="1" dirty="0"/>
              <a:t>&lt;statement&gt;</a:t>
            </a:r>
            <a:r>
              <a:rPr lang="en-US" sz="2400" b="1" dirty="0"/>
              <a:t>(s)</a:t>
            </a:r>
            <a:endParaRPr lang="en-US" sz="2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>
            <a:normAutofit/>
          </a:bodyPr>
          <a:lstStyle/>
          <a:p>
            <a:r>
              <a:rPr lang="en-US" sz="3200" dirty="0"/>
              <a:t>Multiple parameter -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294F2-4B0B-1D03-89F1-C4C029EE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083025"/>
            <a:ext cx="7226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F3CB-CAD7-7E13-AB43-02E30DD2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613047"/>
            <a:ext cx="10241280" cy="1234440"/>
          </a:xfrm>
        </p:spPr>
        <p:txBody>
          <a:bodyPr/>
          <a:lstStyle/>
          <a:p>
            <a:r>
              <a:rPr lang="en-US" dirty="0"/>
              <a:t>Operator – relational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5CEA-64FE-B495-DA59-2348B7F0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847487"/>
            <a:ext cx="10241280" cy="3959352"/>
          </a:xfrm>
        </p:spPr>
        <p:txBody>
          <a:bodyPr/>
          <a:lstStyle/>
          <a:p>
            <a:r>
              <a:rPr lang="en-US" dirty="0"/>
              <a:t>Used to compare two values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DE9918-A2A4-8907-0842-8BC4DCC72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07055"/>
              </p:ext>
            </p:extLst>
          </p:nvPr>
        </p:nvGraphicFramePr>
        <p:xfrm>
          <a:off x="2031999" y="2794000"/>
          <a:ext cx="8127999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170031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50186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6047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4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x !=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7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x &gt;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x &lt;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3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x &gt;=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5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w Cen MT"/>
                          <a:ea typeface="+mn-ea"/>
                          <a:cs typeface="+mn-cs"/>
                        </a:rPr>
                        <a:t>x &lt;=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363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3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PARAMETER – “MYSTERY PROBLEM”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D833E-1FFC-E121-A267-EA12BEC76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850" y="2112997"/>
            <a:ext cx="7226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PARAMETER – “MYSTERY PROBLEM”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63DD01-9B36-4AA9-3736-43071A39A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957" y="1930954"/>
            <a:ext cx="6930086" cy="4469845"/>
          </a:xfrm>
        </p:spPr>
      </p:pic>
    </p:spTree>
    <p:extLst>
      <p:ext uri="{BB962C8B-B14F-4D97-AF65-F5344CB8AC3E}">
        <p14:creationId xmlns:p14="http://schemas.microsoft.com/office/powerpoint/2010/main" val="32871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Value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3571571" cy="3959352"/>
          </a:xfrm>
        </p:spPr>
        <p:txBody>
          <a:bodyPr/>
          <a:lstStyle/>
          <a:p>
            <a:pPr algn="just"/>
            <a:r>
              <a:rPr lang="en-US" b="1" dirty="0"/>
              <a:t>Value semantics</a:t>
            </a:r>
            <a:r>
              <a:rPr lang="en-US" dirty="0"/>
              <a:t>: When numbers and strings are passed as parameters, their values are copied.</a:t>
            </a:r>
          </a:p>
          <a:p>
            <a:pPr algn="just"/>
            <a:r>
              <a:rPr lang="en-US" dirty="0"/>
              <a:t>Hence, modifying the parameter will not affect the variable passed 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EEDEB-B0F5-C325-C6B4-C82062FE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31" y="1652749"/>
            <a:ext cx="722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pPr algn="just"/>
            <a:r>
              <a:rPr lang="en-US" b="1" dirty="0"/>
              <a:t>Return</a:t>
            </a:r>
            <a:r>
              <a:rPr lang="en-US" dirty="0"/>
              <a:t>: to send out a value as the result of a function</a:t>
            </a:r>
          </a:p>
          <a:p>
            <a:pPr algn="just"/>
            <a:r>
              <a:rPr lang="en-US" dirty="0"/>
              <a:t>Return values send information out from a function to its caller. A call to the function can be used as part of an expression.</a:t>
            </a:r>
          </a:p>
          <a:p>
            <a:pPr algn="just"/>
            <a:r>
              <a:rPr lang="en-US" dirty="0"/>
              <a:t>Compare to parameters which send values into a function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2A52BA7-0927-ACC8-AC44-8E554D7E2C71}"/>
              </a:ext>
            </a:extLst>
          </p:cNvPr>
          <p:cNvGrpSpPr>
            <a:grpSpLocks/>
          </p:cNvGrpSpPr>
          <p:nvPr/>
        </p:nvGrpSpPr>
        <p:grpSpPr bwMode="auto">
          <a:xfrm>
            <a:off x="3702049" y="4003217"/>
            <a:ext cx="4787902" cy="2432050"/>
            <a:chOff x="1360" y="1968"/>
            <a:chExt cx="3016" cy="1532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ACA19B66-1BB8-1414-39B9-E84C4A480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0" y="2520"/>
              <a:ext cx="512" cy="2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>
                  <a:latin typeface="Courier New" panose="02070309020205020404" pitchFamily="49" charset="0"/>
                  <a:cs typeface="Times New Roman" panose="02020603050405020304" pitchFamily="18" charset="0"/>
                </a:rPr>
                <a:t>main</a:t>
              </a: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46461D21-1C57-EA87-A953-D17DA6670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5" y="2018"/>
              <a:ext cx="912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710B2EA8-9440-71D1-767F-C17E36136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1968"/>
              <a:ext cx="898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abs(-42)</a:t>
              </a: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A29CD392-2976-EC0B-C746-30FBAB266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" y="2008"/>
              <a:ext cx="4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>
                  <a:latin typeface="Courier New" panose="02070309020205020404" pitchFamily="49" charset="0"/>
                  <a:cs typeface="Times New Roman" panose="02020603050405020304" pitchFamily="18" charset="0"/>
                </a:rPr>
                <a:t>-42</a:t>
              </a: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76B4B4D-32A9-3EAB-6441-8003CCCFB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8" y="2771"/>
              <a:ext cx="929" cy="4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87821B60-557C-3EBD-4892-AED8BBFFF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3248"/>
              <a:ext cx="157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dirty="0" err="1">
                  <a:latin typeface="Courier New" panose="02070309020205020404" pitchFamily="49" charset="0"/>
                  <a:cs typeface="Times New Roman" panose="02020603050405020304" pitchFamily="18" charset="0"/>
                </a:rPr>
                <a:t>math.ceil</a:t>
              </a:r>
              <a:r>
                <a:rPr lang="en-US" sz="20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(2.71)</a:t>
              </a: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BB11146A-0A18-49D9-672E-771E44619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37" y="2832"/>
              <a:ext cx="96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E5F382A1-458E-D339-AE86-33E73D3A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" y="2786"/>
              <a:ext cx="5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>
                  <a:latin typeface="Courier New" panose="02070309020205020404" pitchFamily="49" charset="0"/>
                  <a:cs typeface="Times New Roman" panose="02020603050405020304" pitchFamily="18" charset="0"/>
                </a:rPr>
                <a:t>2.71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2B5873A8-8A02-929A-CB62-32ED8016C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2210"/>
              <a:ext cx="816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63E2F55-BC17-58FC-B83E-39408964D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344"/>
              <a:ext cx="3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b="1">
                  <a:solidFill>
                    <a:srgbClr val="003399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42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42A42CEB-8322-EBD3-DD59-2D9DCCAD4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112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9525"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1204913" indent="-246063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319213" indent="-24606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433513" indent="-20955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1462088" indent="-20955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19192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3764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28336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290888" indent="-20955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None/>
              </a:pPr>
              <a:r>
                <a:rPr lang="en-US" sz="2000" b="1">
                  <a:solidFill>
                    <a:srgbClr val="003399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54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Returning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When Python reaches a return statement:</a:t>
            </a:r>
          </a:p>
          <a:p>
            <a:pPr lvl="1"/>
            <a:r>
              <a:rPr lang="en-US" dirty="0"/>
              <a:t>It evaluates the expression</a:t>
            </a:r>
          </a:p>
          <a:p>
            <a:pPr lvl="1"/>
            <a:r>
              <a:rPr lang="en-US" dirty="0"/>
              <a:t>It substitutes the return value in place of the call</a:t>
            </a:r>
          </a:p>
          <a:p>
            <a:pPr lvl="1"/>
            <a:r>
              <a:rPr lang="en-US" dirty="0"/>
              <a:t>It goes back to the caller and continues after the method call</a:t>
            </a:r>
          </a:p>
          <a:p>
            <a:r>
              <a:rPr lang="en-US" b="1" dirty="0"/>
              <a:t>Syntax: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42044-5C02-E6D1-0AB1-D613FDC3C945}"/>
              </a:ext>
            </a:extLst>
          </p:cNvPr>
          <p:cNvSpPr txBox="1"/>
          <p:nvPr/>
        </p:nvSpPr>
        <p:spPr>
          <a:xfrm>
            <a:off x="1080880" y="4448914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dirty="0">
                <a:latin typeface="Courier New" panose="02070309020205020404" pitchFamily="49" charset="0"/>
              </a:rPr>
              <a:t>def </a:t>
            </a:r>
            <a:r>
              <a:rPr lang="en-US" b="1" dirty="0"/>
              <a:t>name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b="1" dirty="0"/>
              <a:t>parameters</a:t>
            </a:r>
            <a:r>
              <a:rPr lang="en-US" dirty="0">
                <a:latin typeface="Courier New" panose="02070309020205020404" pitchFamily="49" charset="0"/>
              </a:rPr>
              <a:t>):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b="1" dirty="0"/>
              <a:t>statements</a:t>
            </a:r>
            <a:endParaRPr lang="en-US" dirty="0">
              <a:latin typeface="Courier New" panose="02070309020205020404" pitchFamily="49" charset="0"/>
            </a:endParaRPr>
          </a:p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b="1" dirty="0"/>
              <a:t>...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dirty="0">
                <a:solidFill>
                  <a:srgbClr val="003399"/>
                </a:solidFill>
                <a:latin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003399"/>
                </a:solidFill>
              </a:rPr>
              <a:t>expression</a:t>
            </a:r>
            <a:endParaRPr lang="en-US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Return vs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r>
              <a:rPr lang="en-US" dirty="0"/>
              <a:t>It might seem more useful for the math functions to print their results rather than returning them. Why is return preferred?</a:t>
            </a:r>
          </a:p>
          <a:p>
            <a:r>
              <a:rPr lang="en-US" dirty="0"/>
              <a:t>Answer: </a:t>
            </a:r>
            <a:r>
              <a:rPr lang="en-US" b="1" dirty="0"/>
              <a:t>Returning is more flexible than printing</a:t>
            </a:r>
          </a:p>
        </p:txBody>
      </p:sp>
    </p:spTree>
    <p:extLst>
      <p:ext uri="{BB962C8B-B14F-4D97-AF65-F5344CB8AC3E}">
        <p14:creationId xmlns:p14="http://schemas.microsoft.com/office/powerpoint/2010/main" val="123187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Return vs print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EB9858-C2E0-8C7F-06D2-1766E68FC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1844773"/>
            <a:ext cx="7416800" cy="4673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232D1-813D-C415-9CAD-FFC922F32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844773"/>
            <a:ext cx="74168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Return vs print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834F0-64FA-EE1C-80A7-F2FB8A82F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5093-B3D7-90BF-6F61-00863179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844773"/>
            <a:ext cx="7423089" cy="49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47F85-16EB-73F4-68EC-407C66A9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848973"/>
            <a:ext cx="7416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EXAMPLE – function &amp;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B1FA-DD2E-573C-A35A-74668891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4773"/>
            <a:ext cx="10241280" cy="39593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Write a Python program that accept temperature in Fahrenheit. The input is passed to a function that convert the temperature in Fahrenheit to temperature in Celsius and return the temperature in Celsius to the main program and display the temperature in Celsius.</a:t>
            </a:r>
          </a:p>
        </p:txBody>
      </p:sp>
    </p:spTree>
    <p:extLst>
      <p:ext uri="{BB962C8B-B14F-4D97-AF65-F5344CB8AC3E}">
        <p14:creationId xmlns:p14="http://schemas.microsoft.com/office/powerpoint/2010/main" val="2943316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EXAMPLE – function &amp; PARAMETER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078516-09FD-F421-CCFC-C5ACE611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FF48E-C881-7D1A-B0BA-41E5499C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112264"/>
            <a:ext cx="741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9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1268-63E4-539F-DCBD-71A1A8AF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5987"/>
            <a:ext cx="10241280" cy="1234440"/>
          </a:xfrm>
        </p:spPr>
        <p:txBody>
          <a:bodyPr/>
          <a:lstStyle/>
          <a:p>
            <a:r>
              <a:rPr lang="en-US" dirty="0"/>
              <a:t>Operator – logical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11EF-B0FE-1D96-B2D3-8B7ED3D7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50427"/>
            <a:ext cx="10241280" cy="3959352"/>
          </a:xfrm>
        </p:spPr>
        <p:txBody>
          <a:bodyPr/>
          <a:lstStyle/>
          <a:p>
            <a:r>
              <a:rPr lang="en-US" dirty="0"/>
              <a:t>Used to combine conditional statements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4B428-5F37-9E32-B9FE-3E7D181FB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81512"/>
              </p:ext>
            </p:extLst>
          </p:nvPr>
        </p:nvGraphicFramePr>
        <p:xfrm>
          <a:off x="1574369" y="2552700"/>
          <a:ext cx="9043261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9071">
                  <a:extLst>
                    <a:ext uri="{9D8B030D-6E8A-4147-A177-3AD203B41FA5}">
                      <a16:colId xmlns:a16="http://schemas.microsoft.com/office/drawing/2014/main" val="3122130760"/>
                    </a:ext>
                  </a:extLst>
                </a:gridCol>
                <a:gridCol w="4116522">
                  <a:extLst>
                    <a:ext uri="{9D8B030D-6E8A-4147-A177-3AD203B41FA5}">
                      <a16:colId xmlns:a16="http://schemas.microsoft.com/office/drawing/2014/main" val="2180951787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242196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3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Returns True if both statements are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5 and x &lt;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3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Returns True if one of the statements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&lt; 5 or x &lt;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7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Reverse the results, returns False if the result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(x &gt; </a:t>
                      </a:r>
                      <a:r>
                        <a:rPr lang="en-US"/>
                        <a:t>5 and </a:t>
                      </a:r>
                      <a:r>
                        <a:rPr lang="en-US" dirty="0"/>
                        <a:t>x &lt;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47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271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CA56-3688-90E5-90F6-CD7F456D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8218"/>
            <a:ext cx="10241280" cy="1234440"/>
          </a:xfrm>
        </p:spPr>
        <p:txBody>
          <a:bodyPr/>
          <a:lstStyle/>
          <a:p>
            <a:r>
              <a:rPr lang="en-US" dirty="0"/>
              <a:t>Variable - scope and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6C89D-50CB-4DBC-0872-25D91C209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52658"/>
            <a:ext cx="10241280" cy="3959352"/>
          </a:xfrm>
        </p:spPr>
        <p:txBody>
          <a:bodyPr/>
          <a:lstStyle/>
          <a:p>
            <a:pPr algn="just"/>
            <a:r>
              <a:rPr lang="en-US" dirty="0"/>
              <a:t>Not all variable are accessible throughout the program and exist for the same amount of time.</a:t>
            </a:r>
          </a:p>
          <a:p>
            <a:pPr algn="just"/>
            <a:r>
              <a:rPr lang="en-US" dirty="0"/>
              <a:t>A variable which is defined in the main body of a file is called a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global variable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213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3C5642-2EDD-F9EC-6045-D5C3F865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89" y="160374"/>
            <a:ext cx="8923421" cy="65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7366-11D8-228D-97AC-09315F8A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3015"/>
            <a:ext cx="10241280" cy="123444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6712-C506-538A-B36F-7E3F98AE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7455"/>
            <a:ext cx="10241280" cy="39593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 1</a:t>
            </a:r>
          </a:p>
          <a:p>
            <a:pPr marL="0" indent="0" algn="just">
              <a:buNone/>
            </a:pPr>
            <a:r>
              <a:rPr lang="en-US" dirty="0"/>
              <a:t>Write a program that accept two numbers as an input. The input is then pass to a function that calculate the summation of both number. The function will then return the summation of both number and display to the user.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5CD68-5AE8-F749-0E8E-BE03CFF3F012}"/>
              </a:ext>
            </a:extLst>
          </p:cNvPr>
          <p:cNvSpPr txBox="1"/>
          <p:nvPr/>
        </p:nvSpPr>
        <p:spPr>
          <a:xfrm>
            <a:off x="2377674" y="3827131"/>
            <a:ext cx="7436651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MY" b="0" i="1" dirty="0">
                <a:solidFill>
                  <a:srgbClr val="78DCE8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summation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Y" b="0" i="1" dirty="0">
                <a:solidFill>
                  <a:srgbClr val="FC9867"/>
                </a:solidFill>
                <a:effectLst/>
                <a:latin typeface="Menlo" panose="020B0609030804020204" pitchFamily="49" charset="0"/>
              </a:rPr>
              <a:t>number_1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i="1" dirty="0">
                <a:solidFill>
                  <a:srgbClr val="FC9867"/>
                </a:solidFill>
                <a:effectLst/>
                <a:latin typeface="Menlo" panose="020B0609030804020204" pitchFamily="49" charset="0"/>
              </a:rPr>
              <a:t>number_2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):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r>
              <a:rPr lang="en-MY" dirty="0">
                <a:solidFill>
                  <a:srgbClr val="FF6188"/>
                </a:solidFill>
                <a:latin typeface="Menlo" panose="020B0609030804020204" pitchFamily="49" charset="0"/>
              </a:rPr>
              <a:t> 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number_1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number_2</a:t>
            </a:r>
          </a:p>
          <a:p>
            <a:b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</a:b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number_1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i="1" dirty="0">
                <a:solidFill>
                  <a:srgbClr val="78DCE8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MY" b="0" dirty="0">
                <a:solidFill>
                  <a:srgbClr val="FFD866"/>
                </a:solidFill>
                <a:effectLst/>
                <a:latin typeface="Menlo" panose="020B0609030804020204" pitchFamily="49" charset="0"/>
              </a:rPr>
              <a:t>Enter the first number &gt;&gt; 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"))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number_2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i="1" dirty="0">
                <a:solidFill>
                  <a:srgbClr val="78DCE8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MY" b="0" dirty="0">
                <a:solidFill>
                  <a:srgbClr val="FFD866"/>
                </a:solidFill>
                <a:effectLst/>
                <a:latin typeface="Menlo" panose="020B0609030804020204" pitchFamily="49" charset="0"/>
              </a:rPr>
              <a:t>Enter the second number &gt;&gt; 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"))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b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</a:b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total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summation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number_1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number_2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MY" b="0" dirty="0">
                <a:solidFill>
                  <a:srgbClr val="FFD866"/>
                </a:solidFill>
                <a:effectLst/>
                <a:latin typeface="Menlo" panose="020B0609030804020204" pitchFamily="49" charset="0"/>
              </a:rPr>
              <a:t>The summation of both number is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total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7366-11D8-228D-97AC-09315F8A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3015"/>
            <a:ext cx="10241280" cy="123444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6712-C506-538A-B36F-7E3F98AE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847455"/>
            <a:ext cx="10241280" cy="39593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 2</a:t>
            </a:r>
          </a:p>
          <a:p>
            <a:pPr marL="0" indent="0" algn="just">
              <a:buNone/>
            </a:pPr>
            <a:r>
              <a:rPr lang="en-MY" sz="2000" b="0" i="0" u="none" strike="noStrike" dirty="0">
                <a:solidFill>
                  <a:srgbClr val="222222"/>
                </a:solidFill>
                <a:effectLst/>
              </a:rPr>
              <a:t>Write a program that accept radius and height of a cylinder. </a:t>
            </a:r>
            <a:r>
              <a:rPr lang="en-MY" sz="2000" dirty="0">
                <a:solidFill>
                  <a:srgbClr val="222222"/>
                </a:solidFill>
              </a:rPr>
              <a:t>Both inputs are passed into a function that calculates the area of a cylinder. The function is then return the area of cylinder to the main function and display to the user.</a:t>
            </a:r>
            <a:endParaRPr lang="en-MY" sz="2000" b="0" i="0" u="none" strike="noStrike" dirty="0">
              <a:solidFill>
                <a:srgbClr val="222222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A9F86-DDFE-F568-F83F-FD27713B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54" y="3429000"/>
            <a:ext cx="5364891" cy="2715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2FACE-CD10-8C30-E13A-D588F6B576F1}"/>
              </a:ext>
            </a:extLst>
          </p:cNvPr>
          <p:cNvSpPr txBox="1"/>
          <p:nvPr/>
        </p:nvSpPr>
        <p:spPr>
          <a:xfrm>
            <a:off x="4840224" y="4925568"/>
            <a:ext cx="1365504" cy="7559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53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77E74-F3CA-5845-EA88-A75510A4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94" y="536972"/>
            <a:ext cx="10135611" cy="57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5765-2D78-14AB-166F-DD1A4A8D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OPERATOR – IDENTITY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97A3-C174-8982-121B-8A94B709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961793"/>
            <a:ext cx="10241280" cy="3959352"/>
          </a:xfrm>
        </p:spPr>
        <p:txBody>
          <a:bodyPr/>
          <a:lstStyle/>
          <a:p>
            <a:r>
              <a:rPr lang="en-MY" dirty="0"/>
              <a:t>Used to compare the objects, not if they are equal, but if they are actually the same object, with the same memory location.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B941B5-506B-8EFA-DB57-6B7CB43FA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03598"/>
              </p:ext>
            </p:extLst>
          </p:nvPr>
        </p:nvGraphicFramePr>
        <p:xfrm>
          <a:off x="1264403" y="3025970"/>
          <a:ext cx="9663193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3044">
                  <a:extLst>
                    <a:ext uri="{9D8B030D-6E8A-4147-A177-3AD203B41FA5}">
                      <a16:colId xmlns:a16="http://schemas.microsoft.com/office/drawing/2014/main" val="141315139"/>
                    </a:ext>
                  </a:extLst>
                </a:gridCol>
                <a:gridCol w="5331417">
                  <a:extLst>
                    <a:ext uri="{9D8B030D-6E8A-4147-A177-3AD203B41FA5}">
                      <a16:colId xmlns:a16="http://schemas.microsoft.com/office/drawing/2014/main" val="2719363388"/>
                    </a:ext>
                  </a:extLst>
                </a:gridCol>
                <a:gridCol w="2448732">
                  <a:extLst>
                    <a:ext uri="{9D8B030D-6E8A-4147-A177-3AD203B41FA5}">
                      <a16:colId xmlns:a16="http://schemas.microsoft.com/office/drawing/2014/main" val="811563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if both variables are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is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5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if both variables are not the same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is not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63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6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Python’s math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3628A2-F569-E114-B5E6-C9D53E96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034" y="1920381"/>
            <a:ext cx="3384605" cy="3959352"/>
          </a:xfrm>
        </p:spPr>
        <p:txBody>
          <a:bodyPr/>
          <a:lstStyle/>
          <a:p>
            <a:pPr algn="just"/>
            <a:r>
              <a:rPr lang="en-US" dirty="0"/>
              <a:t>To use this function, it is necessary, to </a:t>
            </a:r>
            <a:r>
              <a:rPr lang="en-US" b="1" dirty="0"/>
              <a:t>import math</a:t>
            </a:r>
          </a:p>
        </p:txBody>
      </p:sp>
      <p:graphicFrame>
        <p:nvGraphicFramePr>
          <p:cNvPr id="6" name="Group 123">
            <a:extLst>
              <a:ext uri="{FF2B5EF4-FFF2-40B4-BE49-F238E27FC236}">
                <a16:creationId xmlns:a16="http://schemas.microsoft.com/office/drawing/2014/main" id="{F067537B-A909-E970-3027-4AF516E72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84669"/>
              </p:ext>
            </p:extLst>
          </p:nvPr>
        </p:nvGraphicFramePr>
        <p:xfrm>
          <a:off x="975360" y="1952327"/>
          <a:ext cx="6643688" cy="3063159"/>
        </p:xfrm>
        <a:graphic>
          <a:graphicData uri="http://schemas.openxmlformats.org/drawingml/2006/table">
            <a:tbl>
              <a:tblPr/>
              <a:tblGrid>
                <a:gridCol w="308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Method name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Description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math.ceil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rounds up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math.floor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rounds down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math.log(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value, base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logarithm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math.sqrt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square root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math.sinh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math.cosh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math.tanh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sine/cosine/tangent of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an angle in radians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math.degrees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math.radians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convert degrees to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radians and back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7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/>
          <a:lstStyle/>
          <a:p>
            <a:r>
              <a:rPr lang="en-US" dirty="0"/>
              <a:t>Python’s math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90106-EF9F-32D2-BA9E-B28859A8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61888-A5B2-50BD-B9B0-CC8880C3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12264"/>
            <a:ext cx="7226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4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>
            <a:normAutofit/>
          </a:bodyPr>
          <a:lstStyle/>
          <a:p>
            <a:r>
              <a:rPr lang="en-US" dirty="0"/>
              <a:t>Python’s </a:t>
            </a:r>
            <a:br>
              <a:rPr lang="en-US" dirty="0"/>
            </a:br>
            <a:r>
              <a:rPr lang="en-US" dirty="0"/>
              <a:t>math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90106-EF9F-32D2-BA9E-B28859A8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Group 123">
            <a:extLst>
              <a:ext uri="{FF2B5EF4-FFF2-40B4-BE49-F238E27FC236}">
                <a16:creationId xmlns:a16="http://schemas.microsoft.com/office/drawing/2014/main" id="{838C6EB7-3027-BBFE-3628-11727A3A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43626"/>
              </p:ext>
            </p:extLst>
          </p:nvPr>
        </p:nvGraphicFramePr>
        <p:xfrm>
          <a:off x="4969192" y="786384"/>
          <a:ext cx="6643688" cy="1595942"/>
        </p:xfrm>
        <a:graphic>
          <a:graphicData uri="http://schemas.openxmlformats.org/drawingml/2006/table">
            <a:tbl>
              <a:tblPr/>
              <a:tblGrid>
                <a:gridCol w="308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Function name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Description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abs(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absolute value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min(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value1, value2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smaller of two values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max(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value1, value2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larger of two values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round(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nearest whole number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F91CDB-B66F-E728-C844-0C8AD675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382578"/>
            <a:ext cx="713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43E-6A9F-84A0-37D7-CFB5549E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0333"/>
            <a:ext cx="10241280" cy="1234440"/>
          </a:xfrm>
        </p:spPr>
        <p:txBody>
          <a:bodyPr>
            <a:normAutofit/>
          </a:bodyPr>
          <a:lstStyle/>
          <a:p>
            <a:r>
              <a:rPr lang="en-US" dirty="0"/>
              <a:t>Python’s math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90106-EF9F-32D2-BA9E-B28859A8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Group 47">
            <a:extLst>
              <a:ext uri="{FF2B5EF4-FFF2-40B4-BE49-F238E27FC236}">
                <a16:creationId xmlns:a16="http://schemas.microsoft.com/office/drawing/2014/main" id="{D7FF2E47-A707-8CB8-5751-F49D99006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4073"/>
              </p:ext>
            </p:extLst>
          </p:nvPr>
        </p:nvGraphicFramePr>
        <p:xfrm>
          <a:off x="1242819" y="3588702"/>
          <a:ext cx="2771775" cy="100647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Constant 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Description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2.7182818...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pi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3.1415926...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DDB60F-9AD9-4677-9B99-A3DCC287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594" y="2358390"/>
            <a:ext cx="7416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928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1450</Words>
  <Application>Microsoft Macintosh PowerPoint</Application>
  <PresentationFormat>Widescreen</PresentationFormat>
  <Paragraphs>270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Menlo</vt:lpstr>
      <vt:lpstr>Tw Cen MT</vt:lpstr>
      <vt:lpstr>Verdana</vt:lpstr>
      <vt:lpstr>Wingdings 2</vt:lpstr>
      <vt:lpstr>GradientRiseVTI</vt:lpstr>
      <vt:lpstr> ITS30705 CHAPTER 3: OPERATOR, FUNCTION, PARAMETER, RETURN</vt:lpstr>
      <vt:lpstr>CONTENT</vt:lpstr>
      <vt:lpstr>Operator – relational operator</vt:lpstr>
      <vt:lpstr>Operator – logical operator</vt:lpstr>
      <vt:lpstr>OPERATOR – IDENTITY OPERATOR</vt:lpstr>
      <vt:lpstr>Python’s math class</vt:lpstr>
      <vt:lpstr>Python’s math class</vt:lpstr>
      <vt:lpstr>Python’s  math class</vt:lpstr>
      <vt:lpstr>Python’s math class</vt:lpstr>
      <vt:lpstr>TYPE CASTING</vt:lpstr>
      <vt:lpstr>FUNCTIONS</vt:lpstr>
      <vt:lpstr>FUNCTIONS</vt:lpstr>
      <vt:lpstr>FUNCTIONS</vt:lpstr>
      <vt:lpstr>PROBLEM WITH ALGORITHM</vt:lpstr>
      <vt:lpstr>Structured algorithm</vt:lpstr>
      <vt:lpstr>Removing redundancy</vt:lpstr>
      <vt:lpstr>FUNCTION</vt:lpstr>
      <vt:lpstr>FUNCTION - Declare</vt:lpstr>
      <vt:lpstr>FUNCTION - Declare</vt:lpstr>
      <vt:lpstr>Function - calling</vt:lpstr>
      <vt:lpstr>Function - calling</vt:lpstr>
      <vt:lpstr>USING FUNCTIONS</vt:lpstr>
      <vt:lpstr>Program with function</vt:lpstr>
      <vt:lpstr>PARAMETER</vt:lpstr>
      <vt:lpstr>PARAMETER – DECLARATION</vt:lpstr>
      <vt:lpstr>PARAMETER - Calling</vt:lpstr>
      <vt:lpstr>COMMON ERRORS</vt:lpstr>
      <vt:lpstr>Multiple parameter</vt:lpstr>
      <vt:lpstr>Multiple parameter - declaration</vt:lpstr>
      <vt:lpstr>PARAMETER – “MYSTERY PROBLEM”</vt:lpstr>
      <vt:lpstr>PARAMETER – “MYSTERY PROBLEM”</vt:lpstr>
      <vt:lpstr>Value semantics</vt:lpstr>
      <vt:lpstr>RETURN</vt:lpstr>
      <vt:lpstr>Returning a value</vt:lpstr>
      <vt:lpstr>Return vs print</vt:lpstr>
      <vt:lpstr>Return vs print</vt:lpstr>
      <vt:lpstr>Return vs print</vt:lpstr>
      <vt:lpstr>EXAMPLE – function &amp; PARAMETER</vt:lpstr>
      <vt:lpstr>EXAMPLE – function &amp; PARAMETER</vt:lpstr>
      <vt:lpstr>Variable - scope and lifetime</vt:lpstr>
      <vt:lpstr>PowerPoint Presentation</vt:lpstr>
      <vt:lpstr>EXERCISE</vt:lpstr>
      <vt:lpstr>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Chempaka Seri Abdul Razak</dc:creator>
  <cp:lastModifiedBy>Chempaka Seri Abdul Razak</cp:lastModifiedBy>
  <cp:revision>91</cp:revision>
  <dcterms:created xsi:type="dcterms:W3CDTF">2022-08-16T14:43:09Z</dcterms:created>
  <dcterms:modified xsi:type="dcterms:W3CDTF">2022-09-11T16:56:57Z</dcterms:modified>
</cp:coreProperties>
</file>